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262" r:id="rId5"/>
    <p:sldId id="258" r:id="rId6"/>
    <p:sldId id="259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2D0A8-4897-4E46-8BA1-E2FE312D3945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51D4-3ABE-4D20-8D6A-038E77445E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251D4-3ABE-4D20-8D6A-038E77445EE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7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251D4-3ABE-4D20-8D6A-038E77445EE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45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8FE3E-B9EC-9B42-B2D9-177416ED1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5B584C-B111-8A86-D339-7BC0321A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480A1-9F24-D9BF-CDA8-29D02BB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EBAB9-18A0-ECDF-7AFA-46718C99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956326-46DD-B9AF-488F-0CD8424D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12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D2F88-6D44-E5F9-3FA2-DEE5E604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4EAB30-4F01-903B-1BD6-F07BE6F49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3E248-F3CE-B015-98BE-37441C9A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B56927-E7BF-E727-BE97-C277B592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094E4-F8AF-9D2D-B045-A2C467CF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23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8CFEEDD-EC54-8970-E8AF-C1B0DB17F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5234F5-848C-DC2A-3673-18E3450F4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5FF4C-9953-8501-618D-2F7E0C78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8A7DD6-AEE8-8997-6C07-4B05082C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A5FCB-0996-8100-C340-81A12D8E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76F81-2EA6-8FC7-6D92-8BEC48B0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9A422-8B21-8BC7-1A65-38C7361D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2D782-A8EA-278A-52F4-FB39C852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309D49-FC64-B657-D34A-FE9DAF0E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B414F9-D9AE-3424-E5AE-2DA49FDE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3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01FD4-97B0-4C01-BE43-0C4CC878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0D5CE6-A661-8CB9-38B6-DAAD4299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147B0F-20F9-9B2C-0547-06674EFA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A2BEA-A39E-F1C5-8AFF-98E13D5A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4B821C-B5F7-6EF0-598C-B599F804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2CA8E-9054-B94D-30D9-A91BAA4C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2AE679-647E-7B31-270B-76FE097AD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0F5ADF-D761-8428-2EB9-6DF322BF6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DC4DAC-49A6-39D9-637D-94AAE93B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6B334-BE0D-2F0B-55CE-FC6EC11E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CB23C2-EAA1-A4A6-5412-90143672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7FA06-FF80-70AD-16C5-12E019A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82E50-F366-0E91-16FF-D275E665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2FBBD-4660-3FD2-C368-E68C0DBB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25FF15-EFB3-0249-0603-CAE94D048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25E798-BC5B-3351-DF44-EFCE63B7E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997BCB-CCE6-BA32-F3E6-75414BB4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28B24B-B1ED-D69C-0F69-2AF18072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EF6DCD-FEDB-A94A-87BC-A536113B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3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BFEE8-4BC1-C016-6693-C6F1C730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CC7683-C734-2DD9-41B4-0745E2E5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1026B0-BE6C-D79E-FE15-100C5F78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DBC7F0-CE6A-0C5E-52B7-1BCFE311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75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F2FF36-5ACB-EEF8-42C9-FA50287B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D113AC-F7C1-F618-1CA9-AF99EDA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F3DCA4-C0BA-19FA-2567-3FCB07F1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8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D373A-A130-259A-4260-07EE62A6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C110CB-EC20-F2CA-6374-1E56FD92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1F1B23-D260-2FB8-E537-DCA1E957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716C3D-40DA-752C-4400-5650B805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D6F949-9B39-09A8-FD1E-3B397274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682FD2-E38B-A7F7-6F32-6F0B95F0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12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10A0B-A1BE-BB4A-2E57-1A01094C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FFAA53-B9ED-5280-6738-684C60CBA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35E3E8-B55C-7250-81AF-D1EE2D691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0465FA-4FF9-1DC5-88A8-F5925642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2C626D-504E-435C-6B59-BBABF022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87BEF1-FAF1-1D0B-716F-21221876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2F7525-2B35-4355-3E04-527A47B5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5D7AE-2A29-5288-86A8-8B7085BEF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F9C875-3178-52A9-AEA5-86B0737D2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C3ACE-3509-4D2B-9F7D-602944ED3839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940D81-6677-A13F-CC5A-79B4B787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7F2993-B33C-9EBF-4431-146635A6B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51F0F-D693-4824-89C6-F70D26CBFE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8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themen/familie/familienpolitik/260000/kinder-und-armut-was-macht-familien-arm/?utm_source=chatgp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pkv-institut.de/magazin/artikel/der-fertility-gap-kinderwunsch-vs-realitaet?utm_source=chatgp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fruehe-kindheit.net/bindu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iengerechtigkeit-rv.de/uber-uns/" TargetMode="External"/><Relationship Id="rId2" Type="http://schemas.openxmlformats.org/officeDocument/2006/relationships/hyperlink" Target="https://familienarbeit-heute.de/unser-rentenkonze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s://rettet-die-familie.de/was-wollen-wi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rettet-die-familie.de/was-wollen-w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00CA2-EDBD-10EE-5D1C-09163CE5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628" y="2104935"/>
            <a:ext cx="5203371" cy="3314518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Wir stellen Familienpolitik vom Kopf auf die Füße</a:t>
            </a:r>
          </a:p>
        </p:txBody>
      </p:sp>
      <p:pic>
        <p:nvPicPr>
          <p:cNvPr id="8" name="Grafik 7" descr="Ein Bild, das draußen, Gras, Himmel, Pflanze enthält.&#10;&#10;KI-generierte Inhalte können fehlerhaft sein.">
            <a:extLst>
              <a:ext uri="{FF2B5EF4-FFF2-40B4-BE49-F238E27FC236}">
                <a16:creationId xmlns:a16="http://schemas.microsoft.com/office/drawing/2014/main" id="{A6F89424-3304-C04C-F1A8-FAC20B6CB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12402" r="9440" b="16916"/>
          <a:stretch>
            <a:fillRect/>
          </a:stretch>
        </p:blipFill>
        <p:spPr>
          <a:xfrm>
            <a:off x="5562600" y="2311630"/>
            <a:ext cx="6357257" cy="42414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F8406B1-B666-F48F-1B61-EEF260FBD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23" y="417648"/>
            <a:ext cx="4624434" cy="1893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01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außen, Gras, Himmel, Kleidung enthält.&#10;&#10;KI-generierte Inhalte können fehlerhaft sein.">
            <a:extLst>
              <a:ext uri="{FF2B5EF4-FFF2-40B4-BE49-F238E27FC236}">
                <a16:creationId xmlns:a16="http://schemas.microsoft.com/office/drawing/2014/main" id="{285D823F-CFF0-A73A-BEDB-03BD4D4C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74600"/>
          <a:stretch>
            <a:fillRect/>
          </a:stretch>
        </p:blipFill>
        <p:spPr>
          <a:xfrm>
            <a:off x="7708814" y="0"/>
            <a:ext cx="173614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3CB704-5553-8C26-9DBC-9AC4C95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4390234"/>
            <a:ext cx="10515600" cy="22860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sz="3600" dirty="0"/>
              <a:t>Vielen Dank für Ihre Aufmerksamkeit,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Sabine Wüsten,</a:t>
            </a:r>
            <a:br>
              <a:rPr lang="de-DE" sz="3600" dirty="0"/>
            </a:br>
            <a:r>
              <a:rPr lang="de-DE" sz="3600" dirty="0"/>
              <a:t>Sprecherin des Bündnis </a:t>
            </a:r>
            <a:br>
              <a:rPr lang="de-DE" sz="3600" dirty="0"/>
            </a:br>
            <a:r>
              <a:rPr lang="de-DE" sz="3600" dirty="0"/>
              <a:t>RETTET DIE FAMILIE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381B69-5FCD-CAAA-244A-74253624BC26}"/>
              </a:ext>
            </a:extLst>
          </p:cNvPr>
          <p:cNvSpPr txBox="1"/>
          <p:nvPr/>
        </p:nvSpPr>
        <p:spPr>
          <a:xfrm>
            <a:off x="426315" y="362678"/>
            <a:ext cx="7346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Entscheiden Sie sich für die Zukunft:</a:t>
            </a:r>
            <a:br>
              <a:rPr lang="de-DE" sz="3600" dirty="0"/>
            </a:br>
            <a:r>
              <a:rPr lang="de-DE" sz="3600" dirty="0"/>
              <a:t>Freiheit, Solidarität und Eigenverantwortung </a:t>
            </a:r>
          </a:p>
          <a:p>
            <a:pPr algn="ctr"/>
            <a:r>
              <a:rPr lang="de-DE" sz="3600" dirty="0"/>
              <a:t>für unsere Familien und</a:t>
            </a:r>
          </a:p>
          <a:p>
            <a:pPr algn="ctr"/>
            <a:r>
              <a:rPr lang="de-DE" sz="3600" dirty="0"/>
              <a:t>eine l(i)</a:t>
            </a:r>
            <a:r>
              <a:rPr lang="de-DE" sz="3600" dirty="0" err="1"/>
              <a:t>ebenswerte</a:t>
            </a:r>
            <a:r>
              <a:rPr lang="de-DE" sz="3600" dirty="0"/>
              <a:t> Zukunft  für Kinder!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1D02A7-22AC-561A-9B48-A29CB16F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57" y="5300995"/>
            <a:ext cx="3579751" cy="14661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Grafik 5" descr="Ein Bild, das draußen, Gras, Himmel, Kleidung enthält.&#10;&#10;KI-generierte Inhalte können fehlerhaft sein.">
            <a:extLst>
              <a:ext uri="{FF2B5EF4-FFF2-40B4-BE49-F238E27FC236}">
                <a16:creationId xmlns:a16="http://schemas.microsoft.com/office/drawing/2014/main" id="{730A2535-0143-C5F3-46CC-A3E8DD86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2" r="26652"/>
          <a:stretch>
            <a:fillRect/>
          </a:stretch>
        </p:blipFill>
        <p:spPr>
          <a:xfrm>
            <a:off x="9406700" y="0"/>
            <a:ext cx="285064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CC57D7-718E-DD8B-A877-0B524D20F644}"/>
              </a:ext>
            </a:extLst>
          </p:cNvPr>
          <p:cNvSpPr txBox="1"/>
          <p:nvPr/>
        </p:nvSpPr>
        <p:spPr>
          <a:xfrm>
            <a:off x="9001255" y="2851634"/>
            <a:ext cx="3190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vom Kopf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354BA7-2513-3BD7-14AD-DA74A924D7D1}"/>
              </a:ext>
            </a:extLst>
          </p:cNvPr>
          <p:cNvSpPr txBox="1"/>
          <p:nvPr/>
        </p:nvSpPr>
        <p:spPr>
          <a:xfrm>
            <a:off x="8929231" y="5111347"/>
            <a:ext cx="237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 die Füße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02028B-26A8-4F9D-8AE1-5B120416C240}"/>
              </a:ext>
            </a:extLst>
          </p:cNvPr>
          <p:cNvSpPr txBox="1"/>
          <p:nvPr/>
        </p:nvSpPr>
        <p:spPr>
          <a:xfrm>
            <a:off x="9630284" y="3847590"/>
            <a:ext cx="971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auf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63C1BD-9AAE-8DDA-1E88-8AD6251205BD}"/>
              </a:ext>
            </a:extLst>
          </p:cNvPr>
          <p:cNvSpPr txBox="1"/>
          <p:nvPr/>
        </p:nvSpPr>
        <p:spPr>
          <a:xfrm>
            <a:off x="8177489" y="1465536"/>
            <a:ext cx="3779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Familienpolitik</a:t>
            </a:r>
          </a:p>
        </p:txBody>
      </p:sp>
    </p:spTree>
    <p:extLst>
      <p:ext uri="{BB962C8B-B14F-4D97-AF65-F5344CB8AC3E}">
        <p14:creationId xmlns:p14="http://schemas.microsoft.com/office/powerpoint/2010/main" val="374067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Im Haus, Kleidung, Boden enthält.&#10;&#10;KI-generierte Inhalte können fehlerhaft sein.">
            <a:extLst>
              <a:ext uri="{FF2B5EF4-FFF2-40B4-BE49-F238E27FC236}">
                <a16:creationId xmlns:a16="http://schemas.microsoft.com/office/drawing/2014/main" id="{D3BE1940-3332-EBD2-63C4-F3E1C0957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29812" r="8832" b="17960"/>
          <a:stretch>
            <a:fillRect/>
          </a:stretch>
        </p:blipFill>
        <p:spPr>
          <a:xfrm>
            <a:off x="2504541" y="340242"/>
            <a:ext cx="7182918" cy="3162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3267AE-621D-C6F0-E455-128B7D0D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59" y="340242"/>
            <a:ext cx="9377882" cy="3850758"/>
          </a:xfrm>
        </p:spPr>
        <p:txBody>
          <a:bodyPr>
            <a:normAutofit fontScale="90000"/>
          </a:bodyPr>
          <a:lstStyle/>
          <a:p>
            <a:r>
              <a:rPr lang="de-DE" sz="7300" b="1" dirty="0">
                <a:solidFill>
                  <a:srgbClr val="FFFF00"/>
                </a:solidFill>
              </a:rPr>
              <a:t> Zukunftsfeste</a:t>
            </a:r>
            <a:r>
              <a:rPr lang="de-DE" dirty="0">
                <a:solidFill>
                  <a:srgbClr val="FFFF00"/>
                </a:solidFill>
              </a:rPr>
              <a:t>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    </a:t>
            </a:r>
            <a:br>
              <a:rPr lang="de-DE" dirty="0"/>
            </a:br>
            <a:r>
              <a:rPr lang="de-DE" dirty="0"/>
              <a:t> Familienpolitik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D3B0D4-08AC-A074-44DD-8D06F1D5B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279" y="4396563"/>
            <a:ext cx="9923721" cy="3009014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Bedeutet für unsere Kinder: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400" dirty="0"/>
              <a:t>Ausreichende Quantität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4400" dirty="0"/>
              <a:t>Resiliente Qualität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31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2407A-C34E-59A6-43AB-35A757B4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0400" cy="1325563"/>
          </a:xfrm>
        </p:spPr>
        <p:txBody>
          <a:bodyPr/>
          <a:lstStyle/>
          <a:p>
            <a:pPr algn="ctr"/>
            <a:r>
              <a:rPr lang="de-DE" dirty="0"/>
              <a:t>Quantität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6FC54-C1AA-6822-804C-4ACE73F8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536700"/>
            <a:ext cx="6369244" cy="4956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Katastrophale Familienpolitik der Altparteien hat  Ehe und Familie mental und materiell weitgehend zerstört:</a:t>
            </a:r>
          </a:p>
          <a:p>
            <a:r>
              <a:rPr lang="de-DE" dirty="0"/>
              <a:t>Systematische Familienarmut</a:t>
            </a:r>
            <a:br>
              <a:rPr lang="de-DE" dirty="0"/>
            </a:br>
            <a:r>
              <a:rPr lang="de-DE" sz="1900" dirty="0">
                <a:hlinkClick r:id="rId3"/>
              </a:rPr>
              <a:t>https://www.bpb.de/themen/familie/familienpolitik/260000/kinder-und-armut-was-macht-familien-arm/?utm_source=chatgpt.com</a:t>
            </a:r>
            <a:endParaRPr lang="de-DE" sz="1900" dirty="0"/>
          </a:p>
          <a:p>
            <a:r>
              <a:rPr lang="de-DE" dirty="0"/>
              <a:t>Weiterhin hohe Abtreibungszahlen </a:t>
            </a:r>
          </a:p>
          <a:p>
            <a:r>
              <a:rPr lang="de-DE" dirty="0"/>
              <a:t>trotz hohem Kinderwunsch Jugendlicher </a:t>
            </a:r>
            <a:r>
              <a:rPr lang="de-DE" dirty="0" err="1"/>
              <a:t>Fertility-gap</a:t>
            </a:r>
            <a:br>
              <a:rPr lang="de-DE" dirty="0"/>
            </a:br>
            <a:r>
              <a:rPr lang="de-DE" sz="1900" dirty="0">
                <a:hlinkClick r:id="rId4"/>
              </a:rPr>
              <a:t>https://www.pkv-institut.de/magazin/artikel/der-fertility-gap-kinderwunsch-vs-realitaet?utm_source=chatgpt.com</a:t>
            </a:r>
            <a:endParaRPr lang="de-DE" sz="1900" dirty="0"/>
          </a:p>
          <a:p>
            <a:pPr marL="0" indent="0">
              <a:buNone/>
            </a:pPr>
            <a:r>
              <a:rPr lang="de-DE" dirty="0"/>
              <a:t>=&gt;</a:t>
            </a:r>
            <a:r>
              <a:rPr lang="de-DE" b="1" dirty="0"/>
              <a:t>weiterer demografischer Einbruch</a:t>
            </a:r>
          </a:p>
        </p:txBody>
      </p:sp>
      <p:pic>
        <p:nvPicPr>
          <p:cNvPr id="5" name="Grafik 4" descr="Ein Bild, das Screenshot, orange, Verschwommen, Kunst enthält.&#10;&#10;KI-generierte Inhalte können fehlerhaft sein.">
            <a:extLst>
              <a:ext uri="{FF2B5EF4-FFF2-40B4-BE49-F238E27FC236}">
                <a16:creationId xmlns:a16="http://schemas.microsoft.com/office/drawing/2014/main" id="{D1614917-FC4C-8F1D-FCC5-7E5825FB3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1"/>
            <a:ext cx="6508556" cy="68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Ein Bild, das Kleidung, Im Haus, Person, Kirche enthält.&#10;&#10;KI-generierte Inhalte können fehlerhaft sein.">
            <a:extLst>
              <a:ext uri="{FF2B5EF4-FFF2-40B4-BE49-F238E27FC236}">
                <a16:creationId xmlns:a16="http://schemas.microsoft.com/office/drawing/2014/main" id="{CFD12463-0D9F-0AB8-39EB-1C1E6F05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3850"/>
          <a:stretch>
            <a:fillRect/>
          </a:stretch>
        </p:blipFill>
        <p:spPr>
          <a:xfrm>
            <a:off x="3920378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434E42-0D06-B4AA-A8CE-BE8FE1CB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Ein Lichtblick: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3190F-818C-3B0A-9DBA-99BCDAB3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Familien mit Gottvertrauen  lieben die Großfamilie und fürchten nicht die schlechten Umstände.</a:t>
            </a:r>
          </a:p>
          <a:p>
            <a:pPr marL="0" indent="0">
              <a:buNone/>
            </a:pPr>
            <a:r>
              <a:rPr lang="de-DE" dirty="0"/>
              <a:t>Auch Ihre Zukunft ist also tatsächlich gesichert gottesfürchtig.</a:t>
            </a:r>
          </a:p>
          <a:p>
            <a:endParaRPr lang="de-DE" dirty="0"/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973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19BE5A-F4C5-57EE-F35F-10A7EE12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1"/>
            <a:ext cx="6002110" cy="965198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Qualität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C9B66A-4EBA-B036-1292-219FFFAB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39" y="2908080"/>
            <a:ext cx="5730750" cy="3864859"/>
          </a:xfrm>
        </p:spPr>
        <p:txBody>
          <a:bodyPr>
            <a:normAutofit fontScale="40000" lnSpcReduction="20000"/>
          </a:bodyPr>
          <a:lstStyle/>
          <a:p>
            <a:r>
              <a:rPr lang="de-DE" sz="4400" b="1" dirty="0"/>
              <a:t>Angststörungen, Bindungsstörungen</a:t>
            </a:r>
          </a:p>
          <a:p>
            <a:r>
              <a:rPr lang="de-DE" sz="4400" b="1" dirty="0" err="1"/>
              <a:t>Gleichaltrigenorientierung</a:t>
            </a:r>
            <a:endParaRPr lang="de-DE" sz="4400" b="1" dirty="0"/>
          </a:p>
          <a:p>
            <a:r>
              <a:rPr lang="de-DE" sz="4400" dirty="0"/>
              <a:t>Depressive Störungen</a:t>
            </a:r>
          </a:p>
          <a:p>
            <a:r>
              <a:rPr lang="de-DE" sz="4400" dirty="0"/>
              <a:t>ADHS</a:t>
            </a:r>
          </a:p>
          <a:p>
            <a:r>
              <a:rPr lang="de-DE" sz="4400" dirty="0"/>
              <a:t>Verhaltensstörungen</a:t>
            </a:r>
          </a:p>
          <a:p>
            <a:r>
              <a:rPr lang="de-DE" sz="4400" b="1" dirty="0"/>
              <a:t>Gewalttaten</a:t>
            </a:r>
          </a:p>
          <a:p>
            <a:r>
              <a:rPr lang="de-DE" sz="4400" b="1" dirty="0"/>
              <a:t>Missbrauch</a:t>
            </a:r>
          </a:p>
          <a:p>
            <a:r>
              <a:rPr lang="de-DE" sz="4400" dirty="0" err="1"/>
              <a:t>Eßstörungen</a:t>
            </a:r>
            <a:endParaRPr lang="de-DE" sz="4400" dirty="0"/>
          </a:p>
          <a:p>
            <a:r>
              <a:rPr lang="de-DE" sz="4400" dirty="0"/>
              <a:t>Chronische Atemwegserkrankungen</a:t>
            </a:r>
          </a:p>
          <a:p>
            <a:r>
              <a:rPr lang="de-DE" sz="4400" dirty="0"/>
              <a:t>Adipositas</a:t>
            </a:r>
          </a:p>
          <a:p>
            <a:r>
              <a:rPr lang="de-DE" sz="4400" dirty="0"/>
              <a:t>Allergien</a:t>
            </a:r>
          </a:p>
          <a:p>
            <a:r>
              <a:rPr lang="de-DE" sz="4400" b="1" dirty="0"/>
              <a:t>Erschöpfung durch chronischen Stress</a:t>
            </a:r>
          </a:p>
          <a:p>
            <a:endParaRPr lang="de-DE" sz="1900" b="1" dirty="0"/>
          </a:p>
        </p:txBody>
      </p:sp>
      <p:pic>
        <p:nvPicPr>
          <p:cNvPr id="5" name="Grafik 4" descr="Ein Bild, das Person, draußen, Kleidung, Gras enthält.&#10;&#10;KI-generierte Inhalte können fehlerhaft sein.">
            <a:extLst>
              <a:ext uri="{FF2B5EF4-FFF2-40B4-BE49-F238E27FC236}">
                <a16:creationId xmlns:a16="http://schemas.microsoft.com/office/drawing/2014/main" id="{174E6E9C-1D84-CA1C-BDDD-62F9AB430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4774"/>
          <a:stretch>
            <a:fillRect/>
          </a:stretch>
        </p:blipFill>
        <p:spPr>
          <a:xfrm>
            <a:off x="7486491" y="-1"/>
            <a:ext cx="4699000" cy="6857990"/>
          </a:xfrm>
          <a:prstGeom prst="rect">
            <a:avLst/>
          </a:prstGeom>
          <a:effectLst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84F425-34BD-BBCF-9A0E-D6852758E951}"/>
              </a:ext>
            </a:extLst>
          </p:cNvPr>
          <p:cNvSpPr txBox="1"/>
          <p:nvPr/>
        </p:nvSpPr>
        <p:spPr>
          <a:xfrm>
            <a:off x="419100" y="965199"/>
            <a:ext cx="730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Noch nie wurde so viel hart erarbeitetes Steuergeld  in staatliche Betreuung gesteckt, noch nie ging es Kindern so schlecht wie heute</a:t>
            </a:r>
            <a:r>
              <a:rPr lang="de-DE" dirty="0"/>
              <a:t>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8704CC-D062-176A-750A-45846AE2D44C}"/>
              </a:ext>
            </a:extLst>
          </p:cNvPr>
          <p:cNvSpPr txBox="1"/>
          <p:nvPr/>
        </p:nvSpPr>
        <p:spPr>
          <a:xfrm>
            <a:off x="7362633" y="1259532"/>
            <a:ext cx="4705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b="1" dirty="0">
              <a:solidFill>
                <a:srgbClr val="FFFF00"/>
              </a:solidFill>
            </a:endParaRPr>
          </a:p>
          <a:p>
            <a:pPr algn="ctr"/>
            <a:r>
              <a:rPr lang="de-DE" sz="4000" b="1" dirty="0">
                <a:solidFill>
                  <a:srgbClr val="FFFF00"/>
                </a:solidFill>
              </a:rPr>
              <a:t>Resilienz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</a:rPr>
              <a:t>?????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</a:rPr>
              <a:t> Bildungsfähigk</a:t>
            </a:r>
            <a:r>
              <a:rPr lang="de-DE" sz="4000" b="1" dirty="0"/>
              <a:t>ei</a:t>
            </a:r>
            <a:r>
              <a:rPr lang="de-DE" sz="4000" b="1" dirty="0">
                <a:solidFill>
                  <a:srgbClr val="FFFF00"/>
                </a:solidFill>
              </a:rPr>
              <a:t>t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</a:rPr>
              <a:t>  ?????</a:t>
            </a:r>
          </a:p>
        </p:txBody>
      </p:sp>
    </p:spTree>
    <p:extLst>
      <p:ext uri="{BB962C8B-B14F-4D97-AF65-F5344CB8AC3E}">
        <p14:creationId xmlns:p14="http://schemas.microsoft.com/office/powerpoint/2010/main" val="41393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A3767-9D7D-9C33-5CBC-F91BBCFD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79" y="723899"/>
            <a:ext cx="6002110" cy="1495425"/>
          </a:xfrm>
        </p:spPr>
        <p:txBody>
          <a:bodyPr>
            <a:normAutofit/>
          </a:bodyPr>
          <a:lstStyle/>
          <a:p>
            <a:r>
              <a:rPr lang="de-DE" sz="3400" dirty="0"/>
              <a:t>Sie können den Hebel umlegen: Bindung ist  der Schlüssel für ein resilientes 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38ECFF-6133-2CE4-7ABD-ED246108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Die Hirnforschung weiß, Kinder brauchen</a:t>
            </a:r>
          </a:p>
          <a:p>
            <a:r>
              <a:rPr lang="de-DE" sz="2400" dirty="0"/>
              <a:t>Eine feste Bindungsperson, die Mama</a:t>
            </a:r>
          </a:p>
          <a:p>
            <a:r>
              <a:rPr lang="de-DE" sz="2400" dirty="0"/>
              <a:t>Stetige Regulation ihrer Gefühle</a:t>
            </a:r>
          </a:p>
          <a:p>
            <a:r>
              <a:rPr lang="de-DE" sz="2400" dirty="0"/>
              <a:t>Zuverlässige Erfüllung ihrer individuellen Bedürfnisse</a:t>
            </a:r>
          </a:p>
          <a:p>
            <a:r>
              <a:rPr lang="de-DE" sz="2400" dirty="0"/>
              <a:t>Mütterliche Liebe</a:t>
            </a:r>
          </a:p>
          <a:p>
            <a:r>
              <a:rPr lang="de-DE" sz="2400" dirty="0"/>
              <a:t>Ständige Kommunikation (Muttersprache)</a:t>
            </a: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https://www.fruehe-kindheit.net/bindung.html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 descr="Ein Bild, das Person, Im Haus, Kleidung, Kleinkind enthält.&#10;&#10;KI-generierte Inhalte können fehlerhaft sein.">
            <a:extLst>
              <a:ext uri="{FF2B5EF4-FFF2-40B4-BE49-F238E27FC236}">
                <a16:creationId xmlns:a16="http://schemas.microsoft.com/office/drawing/2014/main" id="{951D61C4-4C9B-601E-4641-915D99DF2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r="5777" b="14445"/>
          <a:stretch>
            <a:fillRect/>
          </a:stretch>
        </p:blipFill>
        <p:spPr>
          <a:xfrm>
            <a:off x="6838790" y="0"/>
            <a:ext cx="5305647" cy="6857990"/>
          </a:xfrm>
          <a:prstGeom prst="rect">
            <a:avLst/>
          </a:prstGeom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E5C5A6-1374-4104-ED85-39794FE9D31A}"/>
              </a:ext>
            </a:extLst>
          </p:cNvPr>
          <p:cNvSpPr txBox="1"/>
          <p:nvPr/>
        </p:nvSpPr>
        <p:spPr>
          <a:xfrm>
            <a:off x="8005776" y="1282700"/>
            <a:ext cx="344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Ohne </a:t>
            </a:r>
            <a:r>
              <a:rPr lang="de-DE" sz="4000" b="1" dirty="0">
                <a:solidFill>
                  <a:srgbClr val="FFFF00"/>
                </a:solidFill>
              </a:rPr>
              <a:t>Bindung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68C218-7240-16EE-DD20-5FDF205FA1ED}"/>
              </a:ext>
            </a:extLst>
          </p:cNvPr>
          <p:cNvSpPr txBox="1"/>
          <p:nvPr/>
        </p:nvSpPr>
        <p:spPr>
          <a:xfrm>
            <a:off x="8210544" y="4928969"/>
            <a:ext cx="393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Keine </a:t>
            </a:r>
            <a:r>
              <a:rPr lang="de-DE" sz="4000" b="1" dirty="0">
                <a:solidFill>
                  <a:srgbClr val="FFFF00"/>
                </a:solidFill>
              </a:rPr>
              <a:t>Bildung</a:t>
            </a:r>
          </a:p>
        </p:txBody>
      </p:sp>
    </p:spTree>
    <p:extLst>
      <p:ext uri="{BB962C8B-B14F-4D97-AF65-F5344CB8AC3E}">
        <p14:creationId xmlns:p14="http://schemas.microsoft.com/office/powerpoint/2010/main" val="409712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E6912-A888-3119-5D68-C5AAD7CC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7" y="911591"/>
            <a:ext cx="6057900" cy="1182688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Sie können den Hebel umlegen: Bindung ist  der Schlüssel für ein resilientes 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2FF0EA-0F1B-363A-ECDB-11B29C26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97" y="2191412"/>
            <a:ext cx="6655705" cy="281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Die Hirnforschung weiß, Kinder brauchen</a:t>
            </a:r>
          </a:p>
          <a:p>
            <a:r>
              <a:rPr lang="de-DE" sz="2400" dirty="0"/>
              <a:t>Eine weitere feste Bindungsperson, den Papa</a:t>
            </a:r>
          </a:p>
          <a:p>
            <a:r>
              <a:rPr lang="de-DE" sz="2400" dirty="0"/>
              <a:t>Sicherheit und Stabilität</a:t>
            </a:r>
          </a:p>
          <a:p>
            <a:r>
              <a:rPr lang="de-DE" sz="2400" dirty="0"/>
              <a:t>Herausforderung und Aktivität</a:t>
            </a:r>
          </a:p>
          <a:p>
            <a:r>
              <a:rPr lang="de-DE" sz="2400" dirty="0"/>
              <a:t>Väterliche Liebe</a:t>
            </a:r>
          </a:p>
          <a:p>
            <a:r>
              <a:rPr lang="de-DE" sz="2400" dirty="0"/>
              <a:t>Zuverlässige Regeln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Person, Kleidung, Im Haus, Wand enthält.&#10;&#10;KI-generierte Inhalte können fehlerhaft sein.">
            <a:extLst>
              <a:ext uri="{FF2B5EF4-FFF2-40B4-BE49-F238E27FC236}">
                <a16:creationId xmlns:a16="http://schemas.microsoft.com/office/drawing/2014/main" id="{705C3FBF-94E4-79EC-2BBC-2C8E5B219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29904"/>
          <a:stretch>
            <a:fillRect/>
          </a:stretch>
        </p:blipFill>
        <p:spPr>
          <a:xfrm>
            <a:off x="7271656" y="1937152"/>
            <a:ext cx="4825093" cy="480717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7B45A-C387-E98C-5B8F-0E8056C2CFDD}"/>
              </a:ext>
            </a:extLst>
          </p:cNvPr>
          <p:cNvSpPr txBox="1"/>
          <p:nvPr/>
        </p:nvSpPr>
        <p:spPr>
          <a:xfrm>
            <a:off x="7531100" y="1049615"/>
            <a:ext cx="4552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C000"/>
                </a:solidFill>
              </a:rPr>
              <a:t>Ohne Familie ist kein</a:t>
            </a:r>
          </a:p>
          <a:p>
            <a:pPr algn="ctr"/>
            <a:r>
              <a:rPr lang="de-DE" sz="3600" b="1" dirty="0">
                <a:solidFill>
                  <a:srgbClr val="FFC000"/>
                </a:solidFill>
              </a:rPr>
              <a:t> Staat zu machen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ED5845-52CA-24E7-FD32-6841BB318D45}"/>
              </a:ext>
            </a:extLst>
          </p:cNvPr>
          <p:cNvSpPr txBox="1"/>
          <p:nvPr/>
        </p:nvSpPr>
        <p:spPr>
          <a:xfrm>
            <a:off x="846468" y="4894091"/>
            <a:ext cx="687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Verbundenheit mit sich selbst und den Nächsten bedeutet Wachstum, Reife und Verantwortungsfähigkeit</a:t>
            </a:r>
          </a:p>
        </p:txBody>
      </p:sp>
    </p:spTree>
    <p:extLst>
      <p:ext uri="{BB962C8B-B14F-4D97-AF65-F5344CB8AC3E}">
        <p14:creationId xmlns:p14="http://schemas.microsoft.com/office/powerpoint/2010/main" val="365044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A34A7-2ADF-9916-3004-7ADDDB0A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Chance: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BFE2C-C1A3-0195-0F33-0C39D5CA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6062330" cy="47400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000" b="1" dirty="0"/>
              <a:t>Geben Sie Eltern die nötige Freiheit und den Rückhalt für Bindung und Bildung statt weitere Ausbeutung zu planen!</a:t>
            </a:r>
          </a:p>
          <a:p>
            <a:pPr marL="0" indent="0">
              <a:buNone/>
            </a:pPr>
            <a:endParaRPr lang="de-DE" sz="3000" dirty="0"/>
          </a:p>
          <a:p>
            <a:r>
              <a:rPr lang="de-DE" dirty="0"/>
              <a:t>Rentengerechtigkeit </a:t>
            </a:r>
            <a:br>
              <a:rPr lang="de-DE" dirty="0"/>
            </a:br>
            <a:r>
              <a:rPr lang="de-DE" dirty="0">
                <a:hlinkClick r:id="rId2"/>
              </a:rPr>
              <a:t>https://familienarbeit-heute.de/unser-rentenkonzept</a:t>
            </a:r>
            <a:endParaRPr lang="de-DE" dirty="0"/>
          </a:p>
          <a:p>
            <a:r>
              <a:rPr lang="de-DE" dirty="0"/>
              <a:t>Familienlastenausgleich </a:t>
            </a:r>
            <a:br>
              <a:rPr lang="de-DE" dirty="0"/>
            </a:br>
            <a:r>
              <a:rPr lang="de-DE" u="sng" dirty="0">
                <a:hlinkClick r:id="rId3"/>
              </a:rPr>
              <a:t>https://www.familiengerechtigkeit-rv.de/uber-uns/</a:t>
            </a:r>
            <a:endParaRPr lang="de-DE" u="sng" dirty="0"/>
          </a:p>
          <a:p>
            <a:r>
              <a:rPr lang="de-DE" b="1" dirty="0"/>
              <a:t>im Land Brandenburg direkt umsetzbar</a:t>
            </a:r>
            <a:br>
              <a:rPr lang="de-DE" dirty="0"/>
            </a:br>
            <a:r>
              <a:rPr lang="de-DE" dirty="0"/>
              <a:t>Wahlfreiheit </a:t>
            </a:r>
            <a:r>
              <a:rPr lang="de-DE" dirty="0">
                <a:hlinkClick r:id="rId4"/>
              </a:rPr>
              <a:t>https://rettet-die-familie.de/was-wollen-wir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BE270CB-B56E-AF82-9AB8-C4A47461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20000" r="3681" b="8413"/>
          <a:stretch>
            <a:fillRect/>
          </a:stretch>
        </p:blipFill>
        <p:spPr>
          <a:xfrm>
            <a:off x="8050183" y="22312"/>
            <a:ext cx="3549329" cy="3406688"/>
          </a:xfrm>
          <a:prstGeom prst="rect">
            <a:avLst/>
          </a:prstGeom>
        </p:spPr>
      </p:pic>
      <p:pic>
        <p:nvPicPr>
          <p:cNvPr id="7" name="Grafik 6" descr="Ein Bild, das Text, Menschliches Gesicht, Lächeln, Kleidung enthält.&#10;&#10;KI-generierte Inhalte können fehlerhaft sein.">
            <a:extLst>
              <a:ext uri="{FF2B5EF4-FFF2-40B4-BE49-F238E27FC236}">
                <a16:creationId xmlns:a16="http://schemas.microsoft.com/office/drawing/2014/main" id="{3C163463-6621-3B40-4E58-26FF48314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 b="3167"/>
          <a:stretch>
            <a:fillRect/>
          </a:stretch>
        </p:blipFill>
        <p:spPr>
          <a:xfrm>
            <a:off x="7779306" y="2484349"/>
            <a:ext cx="441269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AEC3A-B6DC-E959-25BB-B1E35839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304800"/>
            <a:ext cx="7750629" cy="256698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/>
              <a:t>Damit „Familien im Land Brandenburg ihre individuellen Lebensentwürfe bestmöglich verwirklichen können“</a:t>
            </a:r>
            <a:br>
              <a:rPr lang="de-DE" sz="4000" dirty="0"/>
            </a:br>
            <a:r>
              <a:rPr lang="de-DE" sz="4000" dirty="0"/>
              <a:t>Deshalb Steuergeld in Elternhand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E1F20-7DA8-BF6A-D918-586AC870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605973"/>
            <a:ext cx="8001000" cy="4351338"/>
          </a:xfrm>
        </p:spPr>
        <p:txBody>
          <a:bodyPr/>
          <a:lstStyle/>
          <a:p>
            <a:r>
              <a:rPr lang="de-DE" dirty="0"/>
              <a:t>Brandenburg gibt jährlich rund 1,8 </a:t>
            </a:r>
            <a:r>
              <a:rPr lang="de-DE" dirty="0" err="1"/>
              <a:t>Mrd</a:t>
            </a:r>
            <a:r>
              <a:rPr lang="de-DE" dirty="0"/>
              <a:t> € für Kinderbetreuung aus, </a:t>
            </a:r>
            <a:r>
              <a:rPr lang="de-DE" b="1" dirty="0"/>
              <a:t>monatlich 1200 € pro Kind</a:t>
            </a:r>
            <a:r>
              <a:rPr lang="de-DE" dirty="0"/>
              <a:t>.</a:t>
            </a:r>
          </a:p>
          <a:p>
            <a:r>
              <a:rPr lang="de-DE" b="1" dirty="0"/>
              <a:t>Staatliche Betreuung</a:t>
            </a:r>
            <a:r>
              <a:rPr lang="de-DE" dirty="0"/>
              <a:t>: Überfordernde und indoktrinierende </a:t>
            </a:r>
            <a:r>
              <a:rPr lang="de-DE" b="1" dirty="0"/>
              <a:t>Aufbewahrung </a:t>
            </a:r>
            <a:r>
              <a:rPr lang="de-DE" dirty="0"/>
              <a:t>von Kindern in Krippen und Kitas</a:t>
            </a:r>
          </a:p>
          <a:p>
            <a:r>
              <a:rPr lang="de-DE" dirty="0"/>
              <a:t>Dagegen Echte Wahlfreiheit: </a:t>
            </a:r>
            <a:r>
              <a:rPr lang="de-DE" b="1" dirty="0"/>
              <a:t>Liebevolle Eltern </a:t>
            </a:r>
            <a:r>
              <a:rPr lang="de-DE" dirty="0"/>
              <a:t>können besser entscheiden, wie sie diese 1200 € </a:t>
            </a:r>
            <a:r>
              <a:rPr lang="de-DE" b="1" dirty="0"/>
              <a:t>bindungsorientiert</a:t>
            </a:r>
            <a:r>
              <a:rPr lang="de-DE" dirty="0"/>
              <a:t> verwenden wollen.</a:t>
            </a:r>
            <a:br>
              <a:rPr lang="de-DE" dirty="0"/>
            </a:br>
            <a:r>
              <a:rPr lang="de-DE" sz="2000" dirty="0">
                <a:hlinkClick r:id="rId2"/>
              </a:rPr>
              <a:t>https://rettet-die-familie.de/was-wollen-wir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Text, Menschliches Gesicht, Lächeln, Person enthält.&#10;&#10;KI-generierte Inhalte können fehlerhaft sein.">
            <a:extLst>
              <a:ext uri="{FF2B5EF4-FFF2-40B4-BE49-F238E27FC236}">
                <a16:creationId xmlns:a16="http://schemas.microsoft.com/office/drawing/2014/main" id="{478B8468-ECED-2D7E-7DDA-AABFD261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/>
          <a:stretch>
            <a:fillRect/>
          </a:stretch>
        </p:blipFill>
        <p:spPr>
          <a:xfrm>
            <a:off x="8340393" y="0"/>
            <a:ext cx="3851607" cy="62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Breitbild</PresentationFormat>
  <Paragraphs>77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</vt:lpstr>
      <vt:lpstr>  Wir stellen Familienpolitik vom Kopf auf die Füße</vt:lpstr>
      <vt:lpstr> Zukunftsfeste          Familienpolitik</vt:lpstr>
      <vt:lpstr>Quantität</vt:lpstr>
      <vt:lpstr>Ein Lichtblick:</vt:lpstr>
      <vt:lpstr>Qualität</vt:lpstr>
      <vt:lpstr>Sie können den Hebel umlegen: Bindung ist  der Schlüssel für ein resilientes Leben</vt:lpstr>
      <vt:lpstr>Sie können den Hebel umlegen: Bindung ist  der Schlüssel für ein resilientes Leben</vt:lpstr>
      <vt:lpstr>Ihre Chance: </vt:lpstr>
      <vt:lpstr>Damit „Familien im Land Brandenburg ihre individuellen Lebensentwürfe bestmöglich verwirklichen können“ Deshalb Steuergeld in Elternhand </vt:lpstr>
      <vt:lpstr>  Vielen Dank für Ihre Aufmerksamkeit,  Sabine Wüsten, Sprecherin des Bündnis  RETTET DIE FAMILIE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Heiner Wuesten</dc:creator>
  <cp:lastModifiedBy>Heiner Wuesten</cp:lastModifiedBy>
  <cp:revision>14</cp:revision>
  <dcterms:created xsi:type="dcterms:W3CDTF">2026-02-05T15:08:38Z</dcterms:created>
  <dcterms:modified xsi:type="dcterms:W3CDTF">2026-02-09T14:54:27Z</dcterms:modified>
</cp:coreProperties>
</file>